
<file path=[Content_Types].xml><?xml version="1.0" encoding="utf-8"?>
<Types xmlns="http://schemas.openxmlformats.org/package/2006/content-types">
  <Default ContentType="application/x-fontdata" Extension="fntdata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</p:sldIdLst>
  <p:sldSz cy="5143500" cx="9144000"/>
  <p:notesSz cx="6858000" cy="9144000"/>
  <p:embeddedFontLst>
    <p:embeddedFont>
      <p:font typeface="Raleway"/>
      <p:regular r:id="rId36"/>
      <p:bold r:id="rId37"/>
      <p:italic r:id="rId38"/>
      <p:boldItalic r:id="rId39"/>
    </p:embeddedFont>
    <p:embeddedFont>
      <p:font typeface="Lato"/>
      <p:regular r:id="rId40"/>
      <p:bold r:id="rId41"/>
      <p:italic r:id="rId42"/>
      <p:boldItalic r:id="rId4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Lato-regular.fntdata"/><Relationship Id="rId20" Type="http://schemas.openxmlformats.org/officeDocument/2006/relationships/slide" Target="slides/slide15.xml"/><Relationship Id="rId42" Type="http://schemas.openxmlformats.org/officeDocument/2006/relationships/font" Target="fonts/Lato-italic.fntdata"/><Relationship Id="rId41" Type="http://schemas.openxmlformats.org/officeDocument/2006/relationships/font" Target="fonts/Lato-bold.fntdata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43" Type="http://schemas.openxmlformats.org/officeDocument/2006/relationships/font" Target="fonts/Lato-boldItalic.fntdata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font" Target="fonts/Raleway-bold.fntdata"/><Relationship Id="rId14" Type="http://schemas.openxmlformats.org/officeDocument/2006/relationships/slide" Target="slides/slide9.xml"/><Relationship Id="rId36" Type="http://schemas.openxmlformats.org/officeDocument/2006/relationships/font" Target="fonts/Raleway-regular.fntdata"/><Relationship Id="rId17" Type="http://schemas.openxmlformats.org/officeDocument/2006/relationships/slide" Target="slides/slide12.xml"/><Relationship Id="rId39" Type="http://schemas.openxmlformats.org/officeDocument/2006/relationships/font" Target="fonts/Raleway-boldItalic.fntdata"/><Relationship Id="rId16" Type="http://schemas.openxmlformats.org/officeDocument/2006/relationships/slide" Target="slides/slide11.xml"/><Relationship Id="rId38" Type="http://schemas.openxmlformats.org/officeDocument/2006/relationships/font" Target="fonts/Raleway-italic.fntdata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6fa45ab930_0_1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6fa45ab930_0_1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Plugin for the IntelliJ Platform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Java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OpenNMT is a neural machine translation system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Provides the framework for creating deep learning models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IEEE standards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1028-2008: Software reviews and audits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16326-2009: Project management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1008-1987: Unit testing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6fa45ab930_0_1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6fa45ab930_0_1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7fe1209fbb_7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7fe1209fbb_7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7aa2066545_1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7aa2066545_1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Component/unit testing (tied to requirements)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Unit tests ensure individual features of the plugin are working as expected</a:t>
            </a:r>
            <a:endParaRPr/>
          </a:p>
          <a:p>
            <a:pPr indent="-298450" lvl="2" marL="1371600" rtl="0" algn="l">
              <a:spcBef>
                <a:spcPts val="0"/>
              </a:spcBef>
              <a:spcAft>
                <a:spcPts val="0"/>
              </a:spcAft>
              <a:buSzPts val="1100"/>
              <a:buChar char="■"/>
            </a:pPr>
            <a:r>
              <a:rPr lang="en"/>
              <a:t>For example, if the server returns a list of multiple possible translations, the UI should display all those options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Interface/integration testing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Manual UI testing ensures that interaction with the plugin is intuitive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OpenNMT-py REST API communication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System level testing/acceptance testing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Novice programmers will try to create some method invocations by only typing in English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Manual verification of model performance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Test set gives some automated feedback</a:t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83b313dcf0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83b313dcf0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7b4e353ad9_0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7b4e353ad9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7b4e353ad9_0_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3" name="Google Shape;213;g7b4e353ad9_0_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7b4e353ad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" name="Google Shape;221;g7b4e353ad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80d8b6effb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1" name="Google Shape;241;g80d8b6effb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7b4e353ad9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" name="Google Shape;261;g7b4e353ad9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7e81ca10ea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7e81ca10ea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CORE idea of this project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English to java code</a:t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g83b313dcf0_0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7" name="Google Shape;267;g83b313dcf0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g6fa45ab930_0_1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" name="Google Shape;273;g6fa45ab930_0_1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7fe1209fb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7fe1209fb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g7fe1209fbb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0" name="Google Shape;290;g7fe1209fbb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g7521eaec17_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9" name="Google Shape;299;g7521eaec17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g7fe1209fbb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7" name="Google Shape;307;g7fe1209fbb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g7fe1209fbb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6" name="Google Shape;316;g7fe1209fbb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g7fe1209fbb_2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5" name="Google Shape;325;g7fe1209fbb_2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g7fe1209fbb_11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5" name="Google Shape;335;g7fe1209fbb_11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g7ab34e93af_3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4" name="Google Shape;344;g7ab34e93af_3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6fa45ab930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6fa45ab930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More and more fields are requiring programming work to use cutting edge technologies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thought is that by easing the syntactical burden of writing code it could be easier for more people to utilize programming in their field. </a:t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g7ab34e93af_3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9" name="Google Shape;349;g7ab34e93af_3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7fe1209fbb_1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7fe1209fbb_1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7e81ca10ea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7e81ca10ea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fa45ab930_0_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fa45ab930_0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7e81ca10ea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7e81ca10ea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Highlighting text should be easy from the IntelliJ plugin -&gt; Which it is using the Shift + T - Shortcut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 believe the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6fa45ab930_0_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6fa45ab930_0_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Resulted in a ____ percent translation accuracy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 multi - method invocation at a time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Pass it to Matthew with Design Diagram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6fa45ab930_0_1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6fa45ab930_0_1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7" name="Google Shape;77;p11"/>
          <p:cNvSpPr txBox="1"/>
          <p:nvPr>
            <p:ph hasCustomPrompt="1"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" name="Google Shape;28;p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Google Shape;36;p5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6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7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3" name="Google Shape;53;p7"/>
          <p:cNvSpPr txBox="1"/>
          <p:nvPr>
            <p:ph idx="1" type="body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3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Google Shape;59;p8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9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7" name="Google Shape;67;p9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68" name="Google Shape;68;p9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72" name="Google Shape;72;p1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3.png"/><Relationship Id="rId4" Type="http://schemas.openxmlformats.org/officeDocument/2006/relationships/image" Target="../media/image10.png"/><Relationship Id="rId5" Type="http://schemas.openxmlformats.org/officeDocument/2006/relationships/image" Target="../media/image9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7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6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2.gif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5.gif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8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0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Intelligent Code Editor</a:t>
            </a:r>
            <a:endParaRPr/>
          </a:p>
        </p:txBody>
      </p:sp>
      <p:sp>
        <p:nvSpPr>
          <p:cNvPr id="87" name="Google Shape;87;p13"/>
          <p:cNvSpPr txBox="1"/>
          <p:nvPr>
            <p:ph idx="1" type="subTitle"/>
          </p:nvPr>
        </p:nvSpPr>
        <p:spPr>
          <a:xfrm>
            <a:off x="727950" y="25717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Team</a:t>
            </a:r>
            <a:r>
              <a:rPr lang="en"/>
              <a:t>			</a:t>
            </a:r>
            <a:r>
              <a:rPr lang="en"/>
              <a:t>sdmay20_46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Members			</a:t>
            </a:r>
            <a:r>
              <a:rPr lang="en"/>
              <a:t>Keaton Johnson, Jonathan Novak, Matthew Orth, Garet Phelps, </a:t>
            </a:r>
            <a:endParaRPr/>
          </a:p>
          <a:p>
            <a:pPr indent="457200" lvl="0" marL="13716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Isaac Spanier, John Jago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Client &amp; Adviser</a:t>
            </a:r>
            <a:r>
              <a:rPr lang="en"/>
              <a:t>	</a:t>
            </a:r>
            <a:r>
              <a:rPr lang="en"/>
              <a:t>Professor Ali Jannesari and Hung Phan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Website</a:t>
            </a:r>
            <a:r>
              <a:rPr lang="en"/>
              <a:t>			http://sdmay20-46.sd.ece.iastate.edu</a:t>
            </a:r>
            <a:endParaRPr/>
          </a:p>
        </p:txBody>
      </p:sp>
      <p:sp>
        <p:nvSpPr>
          <p:cNvPr id="88" name="Google Shape;88;p13"/>
          <p:cNvSpPr txBox="1"/>
          <p:nvPr/>
        </p:nvSpPr>
        <p:spPr>
          <a:xfrm>
            <a:off x="0" y="4766975"/>
            <a:ext cx="1470900" cy="37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Garet Phelps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2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Functional Decomposition</a:t>
            </a:r>
            <a:endParaRPr/>
          </a:p>
        </p:txBody>
      </p:sp>
      <p:pic>
        <p:nvPicPr>
          <p:cNvPr id="163" name="Google Shape;163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16275" y="2016975"/>
            <a:ext cx="6115050" cy="2305050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p22"/>
          <p:cNvSpPr txBox="1"/>
          <p:nvPr/>
        </p:nvSpPr>
        <p:spPr>
          <a:xfrm>
            <a:off x="0" y="4766975"/>
            <a:ext cx="1470900" cy="37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Matthew Orth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65" name="Google Shape;165;p22"/>
          <p:cNvSpPr txBox="1"/>
          <p:nvPr/>
        </p:nvSpPr>
        <p:spPr>
          <a:xfrm>
            <a:off x="0" y="0"/>
            <a:ext cx="3195600" cy="37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sdmay20-46: Intelligent Code Editor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3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Software Tools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23"/>
          <p:cNvSpPr txBox="1"/>
          <p:nvPr/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2" name="Google Shape;172;p23"/>
          <p:cNvSpPr txBox="1"/>
          <p:nvPr/>
        </p:nvSpPr>
        <p:spPr>
          <a:xfrm>
            <a:off x="152400" y="15240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3" name="Google Shape;173;p23"/>
          <p:cNvSpPr txBox="1"/>
          <p:nvPr/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74" name="Google Shape;174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9450" y="2078875"/>
            <a:ext cx="2200275" cy="2200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23600" y="2226513"/>
            <a:ext cx="1905000" cy="1905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p2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275788" y="2064600"/>
            <a:ext cx="2047875" cy="2228850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Google Shape;177;p23"/>
          <p:cNvSpPr txBox="1"/>
          <p:nvPr/>
        </p:nvSpPr>
        <p:spPr>
          <a:xfrm>
            <a:off x="0" y="4766975"/>
            <a:ext cx="1470900" cy="37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Matthew Orth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78" name="Google Shape;178;p23"/>
          <p:cNvSpPr txBox="1"/>
          <p:nvPr/>
        </p:nvSpPr>
        <p:spPr>
          <a:xfrm>
            <a:off x="0" y="0"/>
            <a:ext cx="3195600" cy="37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sdmay20-46: Intelligent Code Editor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Engineering Standards and Design Practices</a:t>
            </a:r>
            <a:endParaRPr/>
          </a:p>
        </p:txBody>
      </p:sp>
      <p:sp>
        <p:nvSpPr>
          <p:cNvPr id="184" name="Google Shape;184;p2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●"/>
            </a:pPr>
            <a:r>
              <a:rPr lang="en" sz="1700"/>
              <a:t>IEEE 1028-2008, IEEE 16326-2009, IEEE 1008-1987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●"/>
            </a:pPr>
            <a:r>
              <a:rPr lang="en" sz="1700"/>
              <a:t>Agile Workflow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●"/>
            </a:pPr>
            <a:r>
              <a:rPr lang="en" sz="1700"/>
              <a:t>Test Driven Development</a:t>
            </a:r>
            <a:endParaRPr sz="1700"/>
          </a:p>
        </p:txBody>
      </p:sp>
      <p:sp>
        <p:nvSpPr>
          <p:cNvPr id="185" name="Google Shape;185;p24"/>
          <p:cNvSpPr txBox="1"/>
          <p:nvPr/>
        </p:nvSpPr>
        <p:spPr>
          <a:xfrm>
            <a:off x="0" y="4766975"/>
            <a:ext cx="1470900" cy="37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Matthew Orth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86" name="Google Shape;186;p24"/>
          <p:cNvSpPr txBox="1"/>
          <p:nvPr/>
        </p:nvSpPr>
        <p:spPr>
          <a:xfrm>
            <a:off x="0" y="0"/>
            <a:ext cx="3195600" cy="37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sdmay20-46: Intelligent Code Editor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5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Testing</a:t>
            </a:r>
            <a:endParaRPr/>
          </a:p>
        </p:txBody>
      </p:sp>
      <p:sp>
        <p:nvSpPr>
          <p:cNvPr id="192" name="Google Shape;192;p25"/>
          <p:cNvSpPr txBox="1"/>
          <p:nvPr>
            <p:ph idx="1" type="body"/>
          </p:nvPr>
        </p:nvSpPr>
        <p:spPr>
          <a:xfrm>
            <a:off x="729450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/>
              <a:t>IntelliJ plugin</a:t>
            </a:r>
            <a:endParaRPr b="1" sz="1700"/>
          </a:p>
          <a:p>
            <a:pPr indent="-336550" lvl="0" marL="4572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700"/>
              <a:buChar char="●"/>
            </a:pPr>
            <a:r>
              <a:rPr lang="en" sz="1700"/>
              <a:t>Unit tests (JUnit 5)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●"/>
            </a:pPr>
            <a:r>
              <a:rPr lang="en" sz="1700"/>
              <a:t>Integration tests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●"/>
            </a:pPr>
            <a:r>
              <a:rPr lang="en" sz="1700"/>
              <a:t>Acceptance tests</a:t>
            </a:r>
            <a:endParaRPr sz="1700"/>
          </a:p>
        </p:txBody>
      </p:sp>
      <p:sp>
        <p:nvSpPr>
          <p:cNvPr id="193" name="Google Shape;193;p25"/>
          <p:cNvSpPr txBox="1"/>
          <p:nvPr>
            <p:ph idx="2" type="body"/>
          </p:nvPr>
        </p:nvSpPr>
        <p:spPr>
          <a:xfrm>
            <a:off x="4643550" y="2078875"/>
            <a:ext cx="3774300" cy="280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/>
              <a:t>Language model (OpenNMT)</a:t>
            </a:r>
            <a:endParaRPr sz="1700"/>
          </a:p>
          <a:p>
            <a:pPr indent="-336550" lvl="0" marL="4572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700"/>
              <a:buChar char="●"/>
            </a:pPr>
            <a:r>
              <a:rPr lang="en" sz="1700"/>
              <a:t>Verification of results was mostly m</a:t>
            </a:r>
            <a:r>
              <a:rPr lang="en" sz="1700"/>
              <a:t>anual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●"/>
            </a:pPr>
            <a:r>
              <a:rPr lang="en" sz="1700"/>
              <a:t>Automated feedback in the form of the test dataset</a:t>
            </a:r>
            <a:endParaRPr sz="17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 sz="1700"/>
              <a:t>52</a:t>
            </a:r>
            <a:r>
              <a:rPr lang="en" sz="1700"/>
              <a:t>% accuracy</a:t>
            </a:r>
            <a:endParaRPr sz="17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 sz="1700"/>
              <a:t>Versus 36% in </a:t>
            </a:r>
            <a:r>
              <a:rPr i="1" lang="en" sz="1700"/>
              <a:t>anyCode</a:t>
            </a:r>
            <a:r>
              <a:rPr lang="en" sz="1700"/>
              <a:t> paper</a:t>
            </a:r>
            <a:endParaRPr sz="1700"/>
          </a:p>
        </p:txBody>
      </p:sp>
      <p:sp>
        <p:nvSpPr>
          <p:cNvPr id="194" name="Google Shape;194;p25"/>
          <p:cNvSpPr txBox="1"/>
          <p:nvPr/>
        </p:nvSpPr>
        <p:spPr>
          <a:xfrm>
            <a:off x="0" y="4766975"/>
            <a:ext cx="1470900" cy="37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John Jago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95" name="Google Shape;195;p25"/>
          <p:cNvSpPr txBox="1"/>
          <p:nvPr/>
        </p:nvSpPr>
        <p:spPr>
          <a:xfrm>
            <a:off x="0" y="0"/>
            <a:ext cx="3195600" cy="37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sdmay20-46: Intelligent Code Editor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0" name="Google Shape;200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37112" y="0"/>
            <a:ext cx="6469784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201" name="Google Shape;201;p26"/>
          <p:cNvSpPr txBox="1"/>
          <p:nvPr/>
        </p:nvSpPr>
        <p:spPr>
          <a:xfrm>
            <a:off x="0" y="4766975"/>
            <a:ext cx="1470900" cy="37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John Jago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7"/>
          <p:cNvSpPr/>
          <p:nvPr/>
        </p:nvSpPr>
        <p:spPr>
          <a:xfrm>
            <a:off x="193625" y="721425"/>
            <a:ext cx="1108500" cy="5991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00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Good</a:t>
            </a:r>
            <a:endParaRPr b="1"/>
          </a:p>
        </p:txBody>
      </p:sp>
      <p:sp>
        <p:nvSpPr>
          <p:cNvPr id="207" name="Google Shape;207;p27"/>
          <p:cNvSpPr/>
          <p:nvPr/>
        </p:nvSpPr>
        <p:spPr>
          <a:xfrm>
            <a:off x="193625" y="1964175"/>
            <a:ext cx="1108500" cy="5991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Close</a:t>
            </a:r>
            <a:endParaRPr b="1"/>
          </a:p>
        </p:txBody>
      </p:sp>
      <p:sp>
        <p:nvSpPr>
          <p:cNvPr id="208" name="Google Shape;208;p27"/>
          <p:cNvSpPr/>
          <p:nvPr/>
        </p:nvSpPr>
        <p:spPr>
          <a:xfrm>
            <a:off x="193625" y="3291525"/>
            <a:ext cx="1108500" cy="5991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Wrong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209" name="Google Shape;209;p27"/>
          <p:cNvSpPr txBox="1"/>
          <p:nvPr/>
        </p:nvSpPr>
        <p:spPr>
          <a:xfrm>
            <a:off x="0" y="4766975"/>
            <a:ext cx="1470900" cy="37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John Jago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210" name="Google Shape;210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70900" y="549525"/>
            <a:ext cx="6534150" cy="3581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28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Implementation</a:t>
            </a:r>
            <a:endParaRPr/>
          </a:p>
        </p:txBody>
      </p:sp>
      <p:sp>
        <p:nvSpPr>
          <p:cNvPr id="216" name="Google Shape;216;p28"/>
          <p:cNvSpPr txBox="1"/>
          <p:nvPr>
            <p:ph idx="1" type="body"/>
          </p:nvPr>
        </p:nvSpPr>
        <p:spPr>
          <a:xfrm>
            <a:off x="729450" y="2078875"/>
            <a:ext cx="7688700" cy="255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rgbClr val="1A9988"/>
              </a:buClr>
              <a:buSzPts val="1700"/>
              <a:buChar char="●"/>
            </a:pPr>
            <a:r>
              <a:rPr lang="en" sz="1700"/>
              <a:t>Dataset for printing to standard output [ </a:t>
            </a:r>
            <a:r>
              <a:rPr lang="en" sz="1700"/>
              <a:t>System.out.println(...) ]</a:t>
            </a:r>
            <a:endParaRPr sz="17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 sz="1700"/>
              <a:t>5020 lines of English/Java pairs</a:t>
            </a:r>
            <a:endParaRPr sz="17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 sz="1700"/>
              <a:t>~40% accuracy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rgbClr val="1A9988"/>
              </a:buClr>
              <a:buSzPts val="1700"/>
              <a:buChar char="●"/>
            </a:pPr>
            <a:r>
              <a:rPr lang="en" sz="1700"/>
              <a:t>Dataset for Java method invocations</a:t>
            </a:r>
            <a:endParaRPr sz="17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 sz="1700"/>
              <a:t>Over 1,500 data points with 1,000 unique Java methods</a:t>
            </a:r>
            <a:endParaRPr sz="17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 sz="1700"/>
              <a:t>52% accuracy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rgbClr val="1A9988"/>
              </a:buClr>
              <a:buSzPts val="1700"/>
              <a:buChar char="●"/>
            </a:pPr>
            <a:r>
              <a:rPr lang="en" sz="1700"/>
              <a:t>Plugin UI</a:t>
            </a:r>
            <a:endParaRPr sz="1700"/>
          </a:p>
        </p:txBody>
      </p:sp>
      <p:sp>
        <p:nvSpPr>
          <p:cNvPr id="217" name="Google Shape;217;p28"/>
          <p:cNvSpPr txBox="1"/>
          <p:nvPr/>
        </p:nvSpPr>
        <p:spPr>
          <a:xfrm>
            <a:off x="0" y="4766975"/>
            <a:ext cx="1470900" cy="37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John Jago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18" name="Google Shape;218;p28"/>
          <p:cNvSpPr txBox="1"/>
          <p:nvPr/>
        </p:nvSpPr>
        <p:spPr>
          <a:xfrm>
            <a:off x="0" y="0"/>
            <a:ext cx="3195600" cy="37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sdmay20-46: Intelligent Code Editor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29"/>
          <p:cNvSpPr/>
          <p:nvPr/>
        </p:nvSpPr>
        <p:spPr>
          <a:xfrm>
            <a:off x="2268925" y="658475"/>
            <a:ext cx="1488600" cy="6414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Preprocessing</a:t>
            </a:r>
            <a:endParaRPr/>
          </a:p>
        </p:txBody>
      </p:sp>
      <p:sp>
        <p:nvSpPr>
          <p:cNvPr id="224" name="Google Shape;224;p29"/>
          <p:cNvSpPr txBox="1"/>
          <p:nvPr/>
        </p:nvSpPr>
        <p:spPr>
          <a:xfrm>
            <a:off x="3446138" y="317800"/>
            <a:ext cx="3040500" cy="53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Lato"/>
                <a:ea typeface="Lato"/>
                <a:cs typeface="Lato"/>
                <a:sym typeface="Lato"/>
              </a:rPr>
              <a:t>“max of int and int”</a:t>
            </a:r>
            <a:endParaRPr sz="24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25" name="Google Shape;225;p29"/>
          <p:cNvSpPr/>
          <p:nvPr/>
        </p:nvSpPr>
        <p:spPr>
          <a:xfrm>
            <a:off x="5637325" y="658475"/>
            <a:ext cx="1488600" cy="6414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</a:t>
            </a:r>
            <a:endParaRPr/>
          </a:p>
        </p:txBody>
      </p:sp>
      <p:pic>
        <p:nvPicPr>
          <p:cNvPr id="226" name="Google Shape;226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54575" y="575100"/>
            <a:ext cx="808150" cy="808150"/>
          </a:xfrm>
          <a:prstGeom prst="rect">
            <a:avLst/>
          </a:prstGeom>
          <a:noFill/>
          <a:ln>
            <a:noFill/>
          </a:ln>
        </p:spPr>
      </p:pic>
      <p:sp>
        <p:nvSpPr>
          <p:cNvPr id="227" name="Google Shape;227;p29"/>
          <p:cNvSpPr txBox="1"/>
          <p:nvPr/>
        </p:nvSpPr>
        <p:spPr>
          <a:xfrm>
            <a:off x="7056400" y="1500700"/>
            <a:ext cx="1804500" cy="38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OpenNMT-py REST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28" name="Google Shape;228;p29"/>
          <p:cNvSpPr/>
          <p:nvPr/>
        </p:nvSpPr>
        <p:spPr>
          <a:xfrm rot="5398614">
            <a:off x="7601628" y="2423211"/>
            <a:ext cx="1488600" cy="6411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</a:t>
            </a:r>
            <a:endParaRPr/>
          </a:p>
        </p:txBody>
      </p:sp>
      <p:pic>
        <p:nvPicPr>
          <p:cNvPr id="229" name="Google Shape;229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54575" y="3668375"/>
            <a:ext cx="808150" cy="808150"/>
          </a:xfrm>
          <a:prstGeom prst="rect">
            <a:avLst/>
          </a:prstGeom>
          <a:noFill/>
          <a:ln>
            <a:noFill/>
          </a:ln>
        </p:spPr>
      </p:pic>
      <p:sp>
        <p:nvSpPr>
          <p:cNvPr id="230" name="Google Shape;230;p29"/>
          <p:cNvSpPr txBox="1"/>
          <p:nvPr/>
        </p:nvSpPr>
        <p:spPr>
          <a:xfrm>
            <a:off x="7504175" y="4656850"/>
            <a:ext cx="1052100" cy="33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Our model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31" name="Google Shape;231;p29"/>
          <p:cNvSpPr/>
          <p:nvPr/>
        </p:nvSpPr>
        <p:spPr>
          <a:xfrm rot="-5401386">
            <a:off x="6905687" y="2454643"/>
            <a:ext cx="1488600" cy="6411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</a:t>
            </a:r>
            <a:endParaRPr/>
          </a:p>
        </p:txBody>
      </p:sp>
      <p:sp>
        <p:nvSpPr>
          <p:cNvPr id="232" name="Google Shape;232;p29"/>
          <p:cNvSpPr/>
          <p:nvPr/>
        </p:nvSpPr>
        <p:spPr>
          <a:xfrm flipH="1" rot="-2700980">
            <a:off x="5536129" y="2103691"/>
            <a:ext cx="1488318" cy="707248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</a:t>
            </a:r>
            <a:endParaRPr/>
          </a:p>
        </p:txBody>
      </p:sp>
      <p:sp>
        <p:nvSpPr>
          <p:cNvPr id="233" name="Google Shape;233;p29"/>
          <p:cNvSpPr/>
          <p:nvPr/>
        </p:nvSpPr>
        <p:spPr>
          <a:xfrm>
            <a:off x="2400" y="0"/>
            <a:ext cx="2172600" cy="15528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Lato"/>
                <a:ea typeface="Lato"/>
                <a:cs typeface="Lato"/>
                <a:sym typeface="Lato"/>
              </a:rPr>
              <a:t>int x = 1;</a:t>
            </a:r>
            <a:endParaRPr sz="24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Lato"/>
                <a:ea typeface="Lato"/>
                <a:cs typeface="Lato"/>
                <a:sym typeface="Lato"/>
              </a:rPr>
              <a:t>int y = 2;</a:t>
            </a:r>
            <a:endParaRPr sz="24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highlight>
                  <a:schemeClr val="accent6"/>
                </a:highlight>
                <a:latin typeface="Lato"/>
                <a:ea typeface="Lato"/>
                <a:cs typeface="Lato"/>
                <a:sym typeface="Lato"/>
              </a:rPr>
              <a:t>max of x and y</a:t>
            </a:r>
            <a:endParaRPr/>
          </a:p>
        </p:txBody>
      </p:sp>
      <p:sp>
        <p:nvSpPr>
          <p:cNvPr id="234" name="Google Shape;234;p29"/>
          <p:cNvSpPr txBox="1"/>
          <p:nvPr/>
        </p:nvSpPr>
        <p:spPr>
          <a:xfrm>
            <a:off x="2175000" y="0"/>
            <a:ext cx="641700" cy="38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Lato"/>
                <a:ea typeface="Lato"/>
                <a:cs typeface="Lato"/>
                <a:sym typeface="Lato"/>
              </a:rPr>
              <a:t>IDE</a:t>
            </a:r>
            <a:endParaRPr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35" name="Google Shape;235;p29"/>
          <p:cNvSpPr/>
          <p:nvPr/>
        </p:nvSpPr>
        <p:spPr>
          <a:xfrm flipH="1" rot="3617488">
            <a:off x="150420" y="2257140"/>
            <a:ext cx="1876559" cy="629228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Post-processing</a:t>
            </a:r>
            <a:endParaRPr/>
          </a:p>
        </p:txBody>
      </p:sp>
      <p:sp>
        <p:nvSpPr>
          <p:cNvPr id="236" name="Google Shape;236;p29"/>
          <p:cNvSpPr txBox="1"/>
          <p:nvPr/>
        </p:nvSpPr>
        <p:spPr>
          <a:xfrm>
            <a:off x="2245575" y="3233725"/>
            <a:ext cx="2985900" cy="59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Lato"/>
                <a:ea typeface="Lato"/>
                <a:cs typeface="Lato"/>
                <a:sym typeface="Lato"/>
              </a:rPr>
              <a:t>Math . max ( int, int )</a:t>
            </a:r>
            <a:endParaRPr sz="24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37" name="Google Shape;237;p29"/>
          <p:cNvSpPr txBox="1"/>
          <p:nvPr/>
        </p:nvSpPr>
        <p:spPr>
          <a:xfrm>
            <a:off x="0" y="4766975"/>
            <a:ext cx="1470900" cy="37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John Jago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238" name="Google Shape;238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510200" y="3639725"/>
            <a:ext cx="896900" cy="896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30"/>
          <p:cNvSpPr/>
          <p:nvPr/>
        </p:nvSpPr>
        <p:spPr>
          <a:xfrm>
            <a:off x="2268925" y="658475"/>
            <a:ext cx="1488600" cy="6414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Preprocessing</a:t>
            </a:r>
            <a:endParaRPr/>
          </a:p>
        </p:txBody>
      </p:sp>
      <p:sp>
        <p:nvSpPr>
          <p:cNvPr id="244" name="Google Shape;244;p30"/>
          <p:cNvSpPr txBox="1"/>
          <p:nvPr/>
        </p:nvSpPr>
        <p:spPr>
          <a:xfrm>
            <a:off x="3446138" y="317800"/>
            <a:ext cx="3040500" cy="53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Lato"/>
                <a:ea typeface="Lato"/>
                <a:cs typeface="Lato"/>
                <a:sym typeface="Lato"/>
              </a:rPr>
              <a:t>“max of int and int”</a:t>
            </a:r>
            <a:endParaRPr sz="24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5" name="Google Shape;245;p30"/>
          <p:cNvSpPr/>
          <p:nvPr/>
        </p:nvSpPr>
        <p:spPr>
          <a:xfrm>
            <a:off x="5637325" y="658475"/>
            <a:ext cx="1488600" cy="6414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</a:t>
            </a:r>
            <a:endParaRPr/>
          </a:p>
        </p:txBody>
      </p:sp>
      <p:pic>
        <p:nvPicPr>
          <p:cNvPr id="246" name="Google Shape;246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54575" y="575100"/>
            <a:ext cx="808150" cy="808150"/>
          </a:xfrm>
          <a:prstGeom prst="rect">
            <a:avLst/>
          </a:prstGeom>
          <a:noFill/>
          <a:ln>
            <a:noFill/>
          </a:ln>
        </p:spPr>
      </p:pic>
      <p:sp>
        <p:nvSpPr>
          <p:cNvPr id="247" name="Google Shape;247;p30"/>
          <p:cNvSpPr txBox="1"/>
          <p:nvPr/>
        </p:nvSpPr>
        <p:spPr>
          <a:xfrm>
            <a:off x="7056400" y="1500700"/>
            <a:ext cx="1804500" cy="38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OpenNMT-py REST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8" name="Google Shape;248;p30"/>
          <p:cNvSpPr/>
          <p:nvPr/>
        </p:nvSpPr>
        <p:spPr>
          <a:xfrm rot="5398614">
            <a:off x="7601628" y="2423211"/>
            <a:ext cx="1488600" cy="6411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</a:t>
            </a:r>
            <a:endParaRPr/>
          </a:p>
        </p:txBody>
      </p:sp>
      <p:sp>
        <p:nvSpPr>
          <p:cNvPr id="249" name="Google Shape;249;p30"/>
          <p:cNvSpPr txBox="1"/>
          <p:nvPr/>
        </p:nvSpPr>
        <p:spPr>
          <a:xfrm>
            <a:off x="2245575" y="3233725"/>
            <a:ext cx="2985900" cy="59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Lato"/>
                <a:ea typeface="Lato"/>
                <a:cs typeface="Lato"/>
                <a:sym typeface="Lato"/>
              </a:rPr>
              <a:t>Math . max ( int, int )</a:t>
            </a:r>
            <a:endParaRPr sz="2400"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250" name="Google Shape;250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54575" y="3668375"/>
            <a:ext cx="808150" cy="808150"/>
          </a:xfrm>
          <a:prstGeom prst="rect">
            <a:avLst/>
          </a:prstGeom>
          <a:noFill/>
          <a:ln>
            <a:noFill/>
          </a:ln>
        </p:spPr>
      </p:pic>
      <p:sp>
        <p:nvSpPr>
          <p:cNvPr id="251" name="Google Shape;251;p30"/>
          <p:cNvSpPr txBox="1"/>
          <p:nvPr/>
        </p:nvSpPr>
        <p:spPr>
          <a:xfrm>
            <a:off x="7504175" y="4656850"/>
            <a:ext cx="1052100" cy="33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Our model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52" name="Google Shape;252;p30"/>
          <p:cNvSpPr/>
          <p:nvPr/>
        </p:nvSpPr>
        <p:spPr>
          <a:xfrm rot="-5401386">
            <a:off x="6905687" y="2454643"/>
            <a:ext cx="1488600" cy="6411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</a:t>
            </a:r>
            <a:endParaRPr/>
          </a:p>
        </p:txBody>
      </p:sp>
      <p:sp>
        <p:nvSpPr>
          <p:cNvPr id="253" name="Google Shape;253;p30"/>
          <p:cNvSpPr/>
          <p:nvPr/>
        </p:nvSpPr>
        <p:spPr>
          <a:xfrm flipH="1" rot="-2700980">
            <a:off x="5536129" y="2103691"/>
            <a:ext cx="1488318" cy="707248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</a:t>
            </a:r>
            <a:endParaRPr/>
          </a:p>
        </p:txBody>
      </p:sp>
      <p:sp>
        <p:nvSpPr>
          <p:cNvPr id="254" name="Google Shape;254;p30"/>
          <p:cNvSpPr/>
          <p:nvPr/>
        </p:nvSpPr>
        <p:spPr>
          <a:xfrm flipH="1" rot="3617488">
            <a:off x="150420" y="2257140"/>
            <a:ext cx="1876559" cy="629228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Post-processing</a:t>
            </a:r>
            <a:endParaRPr/>
          </a:p>
        </p:txBody>
      </p:sp>
      <p:sp>
        <p:nvSpPr>
          <p:cNvPr id="255" name="Google Shape;255;p30"/>
          <p:cNvSpPr/>
          <p:nvPr/>
        </p:nvSpPr>
        <p:spPr>
          <a:xfrm>
            <a:off x="2400" y="0"/>
            <a:ext cx="2321700" cy="16008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Lato"/>
                <a:ea typeface="Lato"/>
                <a:cs typeface="Lato"/>
                <a:sym typeface="Lato"/>
              </a:rPr>
              <a:t>int x = 1;</a:t>
            </a:r>
            <a:endParaRPr sz="24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Lato"/>
                <a:ea typeface="Lato"/>
                <a:cs typeface="Lato"/>
                <a:sym typeface="Lato"/>
              </a:rPr>
              <a:t>int y = 2;</a:t>
            </a:r>
            <a:endParaRPr sz="24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highlight>
                  <a:schemeClr val="accent6"/>
                </a:highlight>
                <a:latin typeface="Lato"/>
                <a:ea typeface="Lato"/>
                <a:cs typeface="Lato"/>
                <a:sym typeface="Lato"/>
              </a:rPr>
              <a:t>Math.max(x, y);</a:t>
            </a:r>
            <a:endParaRPr/>
          </a:p>
        </p:txBody>
      </p:sp>
      <p:sp>
        <p:nvSpPr>
          <p:cNvPr id="256" name="Google Shape;256;p30"/>
          <p:cNvSpPr txBox="1"/>
          <p:nvPr/>
        </p:nvSpPr>
        <p:spPr>
          <a:xfrm>
            <a:off x="2324100" y="0"/>
            <a:ext cx="641700" cy="38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Lato"/>
                <a:ea typeface="Lato"/>
                <a:cs typeface="Lato"/>
                <a:sym typeface="Lato"/>
              </a:rPr>
              <a:t>IDE</a:t>
            </a:r>
            <a:endParaRPr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57" name="Google Shape;257;p30"/>
          <p:cNvSpPr txBox="1"/>
          <p:nvPr/>
        </p:nvSpPr>
        <p:spPr>
          <a:xfrm>
            <a:off x="0" y="4766975"/>
            <a:ext cx="1470900" cy="37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John Jago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258" name="Google Shape;258;p3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510200" y="3639725"/>
            <a:ext cx="896900" cy="896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3" name="Google Shape;263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87587" y="13"/>
            <a:ext cx="8595471" cy="5143475"/>
          </a:xfrm>
          <a:prstGeom prst="rect">
            <a:avLst/>
          </a:prstGeom>
          <a:noFill/>
          <a:ln>
            <a:noFill/>
          </a:ln>
        </p:spPr>
      </p:pic>
      <p:sp>
        <p:nvSpPr>
          <p:cNvPr id="264" name="Google Shape;264;p31"/>
          <p:cNvSpPr txBox="1"/>
          <p:nvPr/>
        </p:nvSpPr>
        <p:spPr>
          <a:xfrm>
            <a:off x="0" y="4766975"/>
            <a:ext cx="1470900" cy="37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John Jago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Project Overview</a:t>
            </a:r>
            <a:endParaRPr/>
          </a:p>
        </p:txBody>
      </p:sp>
      <p:sp>
        <p:nvSpPr>
          <p:cNvPr id="94" name="Google Shape;94;p1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●"/>
            </a:pPr>
            <a:r>
              <a:rPr lang="en" sz="1700"/>
              <a:t>Create system that takes natural language input from user and converts to Java code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●"/>
            </a:pPr>
            <a:r>
              <a:rPr lang="en" sz="1700"/>
              <a:t>Key contributions</a:t>
            </a:r>
            <a:endParaRPr sz="17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 sz="1700"/>
              <a:t>User interface (IntelliJ plugin)</a:t>
            </a:r>
            <a:endParaRPr sz="17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 sz="1700"/>
              <a:t>Natural language and Java code preprocessing</a:t>
            </a:r>
            <a:endParaRPr sz="17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 sz="1700"/>
              <a:t>Automatic dataset mining method</a:t>
            </a:r>
            <a:endParaRPr sz="17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 sz="1700"/>
              <a:t>Dataset</a:t>
            </a:r>
            <a:endParaRPr sz="17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 sz="1700"/>
              <a:t>Classification/translation model (OpenNMT-py)</a:t>
            </a:r>
            <a:endParaRPr sz="1700"/>
          </a:p>
        </p:txBody>
      </p:sp>
      <p:sp>
        <p:nvSpPr>
          <p:cNvPr id="95" name="Google Shape;95;p14"/>
          <p:cNvSpPr txBox="1"/>
          <p:nvPr/>
        </p:nvSpPr>
        <p:spPr>
          <a:xfrm>
            <a:off x="0" y="4766975"/>
            <a:ext cx="1470900" cy="37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Garet Phelps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6" name="Google Shape;96;p14"/>
          <p:cNvSpPr txBox="1"/>
          <p:nvPr/>
        </p:nvSpPr>
        <p:spPr>
          <a:xfrm>
            <a:off x="0" y="0"/>
            <a:ext cx="3195600" cy="37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sdmay20-46: Intelligent Code Editor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9" name="Google Shape;269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467016" y="0"/>
            <a:ext cx="8595516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70" name="Google Shape;270;p32"/>
          <p:cNvSpPr txBox="1"/>
          <p:nvPr/>
        </p:nvSpPr>
        <p:spPr>
          <a:xfrm>
            <a:off x="0" y="4766975"/>
            <a:ext cx="1470900" cy="37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John Jago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33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Specifications and Analysis</a:t>
            </a:r>
            <a:endParaRPr/>
          </a:p>
        </p:txBody>
      </p:sp>
      <p:sp>
        <p:nvSpPr>
          <p:cNvPr id="276" name="Google Shape;276;p33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imes New Roman"/>
              <a:buChar char="●"/>
            </a:pPr>
            <a:r>
              <a:rPr lang="en" sz="1700"/>
              <a:t>Design description and Analysis</a:t>
            </a:r>
            <a:endParaRPr sz="1700"/>
          </a:p>
          <a:p>
            <a:pPr indent="-3365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Char char="○"/>
            </a:pPr>
            <a:r>
              <a:rPr lang="en" sz="1700"/>
              <a:t>User Interface</a:t>
            </a:r>
            <a:endParaRPr sz="1700"/>
          </a:p>
          <a:p>
            <a:pPr indent="-3365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Char char="○"/>
            </a:pPr>
            <a:r>
              <a:rPr lang="en" sz="1700"/>
              <a:t>NLTK Preprocessing</a:t>
            </a:r>
            <a:endParaRPr sz="1700"/>
          </a:p>
          <a:p>
            <a:pPr indent="-3365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Char char="○"/>
            </a:pPr>
            <a:r>
              <a:rPr lang="en" sz="1700"/>
              <a:t>Classification and Translation Engine</a:t>
            </a:r>
            <a:endParaRPr sz="1700"/>
          </a:p>
          <a:p>
            <a:pPr indent="-3365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Char char="○"/>
            </a:pPr>
            <a:r>
              <a:rPr lang="en" sz="1700"/>
              <a:t>Dataset</a:t>
            </a:r>
            <a:endParaRPr sz="1700"/>
          </a:p>
        </p:txBody>
      </p:sp>
      <p:sp>
        <p:nvSpPr>
          <p:cNvPr id="277" name="Google Shape;277;p33"/>
          <p:cNvSpPr txBox="1"/>
          <p:nvPr/>
        </p:nvSpPr>
        <p:spPr>
          <a:xfrm>
            <a:off x="0" y="4766975"/>
            <a:ext cx="1470900" cy="37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Keaton Johnson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78" name="Google Shape;278;p33"/>
          <p:cNvSpPr txBox="1"/>
          <p:nvPr/>
        </p:nvSpPr>
        <p:spPr>
          <a:xfrm>
            <a:off x="0" y="0"/>
            <a:ext cx="3195600" cy="37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sdmay20-46: Intelligent Code Editor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34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User Interface</a:t>
            </a:r>
            <a:endParaRPr/>
          </a:p>
        </p:txBody>
      </p:sp>
      <p:sp>
        <p:nvSpPr>
          <p:cNvPr id="284" name="Google Shape;284;p34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IntelliJ plugin for the UI</a:t>
            </a:r>
            <a:endParaRPr/>
          </a:p>
          <a:p>
            <a:pPr indent="-3111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User inputs natural language and translates by selecting a “</a:t>
            </a:r>
            <a:r>
              <a:rPr lang="en"/>
              <a:t>translation</a:t>
            </a:r>
            <a:r>
              <a:rPr lang="en"/>
              <a:t>” button</a:t>
            </a:r>
            <a:endParaRPr/>
          </a:p>
          <a:p>
            <a:pPr indent="-3111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Utilizes NLTK preprocessing</a:t>
            </a:r>
            <a:endParaRPr/>
          </a:p>
          <a:p>
            <a:pPr indent="-3111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Connects to translation engine</a:t>
            </a:r>
            <a:endParaRPr/>
          </a:p>
          <a:p>
            <a:pPr indent="-3111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Primary Contributions: John Jago and Garet Phelps</a:t>
            </a:r>
            <a:endParaRPr/>
          </a:p>
        </p:txBody>
      </p:sp>
      <p:sp>
        <p:nvSpPr>
          <p:cNvPr id="285" name="Google Shape;285;p34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Strengths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High Documentation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Easy to install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Easy to utilize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Weaknesses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Limited editor modification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(Able to add all functionality we needed)</a:t>
            </a:r>
            <a:endParaRPr/>
          </a:p>
        </p:txBody>
      </p:sp>
      <p:sp>
        <p:nvSpPr>
          <p:cNvPr id="286" name="Google Shape;286;p34"/>
          <p:cNvSpPr txBox="1"/>
          <p:nvPr/>
        </p:nvSpPr>
        <p:spPr>
          <a:xfrm>
            <a:off x="0" y="4766975"/>
            <a:ext cx="1470900" cy="37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Keaton Johnson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87" name="Google Shape;287;p34"/>
          <p:cNvSpPr txBox="1"/>
          <p:nvPr/>
        </p:nvSpPr>
        <p:spPr>
          <a:xfrm>
            <a:off x="0" y="0"/>
            <a:ext cx="3195600" cy="37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sdmay20-46: Intelligent Code Editor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35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NLTK Preprocessing</a:t>
            </a:r>
            <a:endParaRPr/>
          </a:p>
        </p:txBody>
      </p:sp>
      <p:sp>
        <p:nvSpPr>
          <p:cNvPr id="293" name="Google Shape;293;p35"/>
          <p:cNvSpPr txBox="1"/>
          <p:nvPr>
            <p:ph idx="1" type="body"/>
          </p:nvPr>
        </p:nvSpPr>
        <p:spPr>
          <a:xfrm>
            <a:off x="729325" y="2078875"/>
            <a:ext cx="3774300" cy="261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Converts user input</a:t>
            </a:r>
            <a:endParaRPr/>
          </a:p>
          <a:p>
            <a:pPr indent="-3111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Removes non-verb and non-nouns</a:t>
            </a:r>
            <a:endParaRPr/>
          </a:p>
          <a:p>
            <a:pPr indent="-3111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Converts to present tense</a:t>
            </a:r>
            <a:endParaRPr/>
          </a:p>
          <a:p>
            <a:pPr indent="-3111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Converts all characters to </a:t>
            </a:r>
            <a:r>
              <a:rPr lang="en"/>
              <a:t>lowercase</a:t>
            </a:r>
            <a:endParaRPr/>
          </a:p>
          <a:p>
            <a:pPr indent="-3111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Primary Contributions: Matthew Orth and Isaac Spanier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294" name="Google Shape;294;p35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Strengths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Well-known and high performing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Supports all preprocessing required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Weaknesses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NLTK requires modifications to work</a:t>
            </a:r>
            <a:endParaRPr/>
          </a:p>
        </p:txBody>
      </p:sp>
      <p:sp>
        <p:nvSpPr>
          <p:cNvPr id="295" name="Google Shape;295;p35"/>
          <p:cNvSpPr txBox="1"/>
          <p:nvPr/>
        </p:nvSpPr>
        <p:spPr>
          <a:xfrm>
            <a:off x="0" y="4766975"/>
            <a:ext cx="1470900" cy="37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Keaton Johnson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96" name="Google Shape;296;p35"/>
          <p:cNvSpPr txBox="1"/>
          <p:nvPr/>
        </p:nvSpPr>
        <p:spPr>
          <a:xfrm>
            <a:off x="0" y="0"/>
            <a:ext cx="3195600" cy="37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sdmay20-46: Intelligent Code Editor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36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NLTK Preprocessing Output</a:t>
            </a:r>
            <a:endParaRPr/>
          </a:p>
        </p:txBody>
      </p:sp>
      <p:sp>
        <p:nvSpPr>
          <p:cNvPr id="302" name="Google Shape;302;p36"/>
          <p:cNvSpPr txBox="1"/>
          <p:nvPr/>
        </p:nvSpPr>
        <p:spPr>
          <a:xfrm>
            <a:off x="0" y="4766975"/>
            <a:ext cx="1470900" cy="37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Keaton Johnson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03" name="Google Shape;303;p36"/>
          <p:cNvSpPr txBox="1"/>
          <p:nvPr/>
        </p:nvSpPr>
        <p:spPr>
          <a:xfrm>
            <a:off x="0" y="0"/>
            <a:ext cx="3195600" cy="37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sdmay20-46: Intelligent Code Editor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04" name="Google Shape;304;p36"/>
          <p:cNvSpPr txBox="1"/>
          <p:nvPr>
            <p:ph idx="1" type="body"/>
          </p:nvPr>
        </p:nvSpPr>
        <p:spPr>
          <a:xfrm>
            <a:off x="1764900" y="2502725"/>
            <a:ext cx="5614200" cy="90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6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600">
                <a:solidFill>
                  <a:srgbClr val="434343"/>
                </a:solidFill>
              </a:rPr>
              <a:t>Input Statement: </a:t>
            </a:r>
            <a:r>
              <a:rPr lang="en" sz="1600">
                <a:solidFill>
                  <a:srgbClr val="434343"/>
                </a:solidFill>
              </a:rPr>
              <a:t>return the char value at index pos+1 for str</a:t>
            </a:r>
            <a:endParaRPr sz="1600"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600">
                <a:solidFill>
                  <a:srgbClr val="434343"/>
                </a:solidFill>
              </a:rPr>
              <a:t>Preprocessed Statement: </a:t>
            </a:r>
            <a:r>
              <a:rPr lang="en" sz="1600">
                <a:solidFill>
                  <a:srgbClr val="434343"/>
                </a:solidFill>
              </a:rPr>
              <a:t>return char value index int string</a:t>
            </a:r>
            <a:endParaRPr sz="17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37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Classification and Translation Engine</a:t>
            </a:r>
            <a:endParaRPr/>
          </a:p>
        </p:txBody>
      </p:sp>
      <p:sp>
        <p:nvSpPr>
          <p:cNvPr id="310" name="Google Shape;310;p37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Built using OpenNMT-py</a:t>
            </a:r>
            <a:endParaRPr/>
          </a:p>
          <a:p>
            <a:pPr indent="-3111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Uses preprocessed data as input</a:t>
            </a:r>
            <a:endParaRPr/>
          </a:p>
          <a:p>
            <a:pPr indent="-3111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Provides translation as output</a:t>
            </a:r>
            <a:endParaRPr/>
          </a:p>
          <a:p>
            <a:pPr indent="-3111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Primary Contributions: Matthew Orth and Jon Novak</a:t>
            </a:r>
            <a:endParaRPr/>
          </a:p>
        </p:txBody>
      </p:sp>
      <p:sp>
        <p:nvSpPr>
          <p:cNvPr id="311" name="Google Shape;311;p37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Strengths</a:t>
            </a:r>
            <a:endParaRPr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rPr lang="en"/>
              <a:t>Well-documented and widely used</a:t>
            </a:r>
            <a:endParaRPr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rPr lang="en"/>
              <a:t>Easy interface for model architecture configuration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Weaknesses</a:t>
            </a:r>
            <a:endParaRPr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rPr lang="en"/>
              <a:t>Models take a long time to train</a:t>
            </a:r>
            <a:endParaRPr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</a:pPr>
            <a:r>
              <a:rPr lang="en"/>
              <a:t>Persisted </a:t>
            </a:r>
            <a:r>
              <a:rPr lang="en"/>
              <a:t>regardless</a:t>
            </a:r>
            <a:r>
              <a:rPr lang="en"/>
              <a:t> of system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312" name="Google Shape;312;p37"/>
          <p:cNvSpPr txBox="1"/>
          <p:nvPr/>
        </p:nvSpPr>
        <p:spPr>
          <a:xfrm>
            <a:off x="0" y="4766975"/>
            <a:ext cx="1470900" cy="37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Keaton Johnson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13" name="Google Shape;313;p37"/>
          <p:cNvSpPr txBox="1"/>
          <p:nvPr/>
        </p:nvSpPr>
        <p:spPr>
          <a:xfrm>
            <a:off x="0" y="0"/>
            <a:ext cx="3195600" cy="37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sdmay20-46: Intelligent Code Editor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38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Dataset</a:t>
            </a:r>
            <a:endParaRPr/>
          </a:p>
        </p:txBody>
      </p:sp>
      <p:sp>
        <p:nvSpPr>
          <p:cNvPr id="319" name="Google Shape;319;p38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Natural language is the source</a:t>
            </a:r>
            <a:endParaRPr/>
          </a:p>
          <a:p>
            <a:pPr indent="-3111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Expected code is the target</a:t>
            </a:r>
            <a:endParaRPr/>
          </a:p>
          <a:p>
            <a:pPr indent="-3111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Code Statements generated by mining GitHub’s top repos for most used methods.</a:t>
            </a:r>
            <a:endParaRPr/>
          </a:p>
          <a:p>
            <a:pPr indent="-3111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Natural language was manually generated</a:t>
            </a:r>
            <a:endParaRPr/>
          </a:p>
          <a:p>
            <a:pPr indent="-3111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Primary Contributions: Everyone</a:t>
            </a:r>
            <a:endParaRPr/>
          </a:p>
        </p:txBody>
      </p:sp>
      <p:sp>
        <p:nvSpPr>
          <p:cNvPr id="320" name="Google Shape;320;p38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Strengths</a:t>
            </a:r>
            <a:endParaRPr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rPr lang="en"/>
              <a:t>Automatic statement mining saved time</a:t>
            </a:r>
            <a:endParaRPr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rPr lang="en"/>
              <a:t>Able to generate </a:t>
            </a:r>
            <a:r>
              <a:rPr lang="en"/>
              <a:t>a lot</a:t>
            </a:r>
            <a:r>
              <a:rPr lang="en"/>
              <a:t> of usable data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Weaknesses</a:t>
            </a:r>
            <a:endParaRPr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rPr lang="en"/>
              <a:t>Different group members may translate a statement differently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321" name="Google Shape;321;p38"/>
          <p:cNvSpPr txBox="1"/>
          <p:nvPr/>
        </p:nvSpPr>
        <p:spPr>
          <a:xfrm>
            <a:off x="0" y="4766975"/>
            <a:ext cx="1470900" cy="37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Keaton Johnson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22" name="Google Shape;322;p38"/>
          <p:cNvSpPr txBox="1"/>
          <p:nvPr/>
        </p:nvSpPr>
        <p:spPr>
          <a:xfrm>
            <a:off x="0" y="0"/>
            <a:ext cx="3195600" cy="37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sdmay20-46: Intelligent Code Editor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39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328" name="Google Shape;328;p39"/>
          <p:cNvSpPr txBox="1"/>
          <p:nvPr>
            <p:ph type="title"/>
          </p:nvPr>
        </p:nvSpPr>
        <p:spPr>
          <a:xfrm>
            <a:off x="730000" y="1318650"/>
            <a:ext cx="3300900" cy="6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Broad Dataset </a:t>
            </a:r>
            <a:endParaRPr/>
          </a:p>
        </p:txBody>
      </p:sp>
      <p:sp>
        <p:nvSpPr>
          <p:cNvPr id="329" name="Google Shape;329;p39"/>
          <p:cNvSpPr txBox="1"/>
          <p:nvPr>
            <p:ph idx="1" type="subTitle"/>
          </p:nvPr>
        </p:nvSpPr>
        <p:spPr>
          <a:xfrm>
            <a:off x="724950" y="2136650"/>
            <a:ext cx="3590700" cy="22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Core Method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Example Method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Example source file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Example file link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Java project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Project link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Number of occurrences within mining</a:t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330" name="Google Shape;330;p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40200" y="763937"/>
            <a:ext cx="3842449" cy="4202875"/>
          </a:xfrm>
          <a:prstGeom prst="rect">
            <a:avLst/>
          </a:prstGeom>
          <a:noFill/>
          <a:ln>
            <a:noFill/>
          </a:ln>
        </p:spPr>
      </p:pic>
      <p:sp>
        <p:nvSpPr>
          <p:cNvPr id="331" name="Google Shape;331;p39"/>
          <p:cNvSpPr txBox="1"/>
          <p:nvPr/>
        </p:nvSpPr>
        <p:spPr>
          <a:xfrm>
            <a:off x="0" y="4766975"/>
            <a:ext cx="1470900" cy="37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Keaton Johnson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2" name="Google Shape;332;p39"/>
          <p:cNvSpPr txBox="1"/>
          <p:nvPr/>
        </p:nvSpPr>
        <p:spPr>
          <a:xfrm>
            <a:off x="0" y="0"/>
            <a:ext cx="3195600" cy="37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sdmay20-46: Intelligent Code Editor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40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Future State of Project</a:t>
            </a:r>
            <a:endParaRPr/>
          </a:p>
        </p:txBody>
      </p:sp>
      <p:sp>
        <p:nvSpPr>
          <p:cNvPr id="338" name="Google Shape;338;p40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Technical Improvements:</a:t>
            </a:r>
            <a:endParaRPr/>
          </a:p>
          <a:p>
            <a:pPr indent="-311150" lvl="0" marL="457200" rtl="0" algn="l">
              <a:spcBef>
                <a:spcPts val="160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Create automated method to generate dataset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Optimize neural machine translation system using GANs, BERT, etc.</a:t>
            </a:r>
            <a:endParaRPr/>
          </a:p>
        </p:txBody>
      </p:sp>
      <p:sp>
        <p:nvSpPr>
          <p:cNvPr id="339" name="Google Shape;339;p40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General Improvements:</a:t>
            </a:r>
            <a:endParaRPr/>
          </a:p>
          <a:p>
            <a:pPr indent="-311150" lvl="0" marL="457200" rtl="0" algn="l">
              <a:spcBef>
                <a:spcPts val="160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Support more than Java method invocations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Support different input methods like text to speech</a:t>
            </a:r>
            <a:endParaRPr/>
          </a:p>
        </p:txBody>
      </p:sp>
      <p:sp>
        <p:nvSpPr>
          <p:cNvPr id="340" name="Google Shape;340;p40"/>
          <p:cNvSpPr txBox="1"/>
          <p:nvPr/>
        </p:nvSpPr>
        <p:spPr>
          <a:xfrm>
            <a:off x="0" y="4766975"/>
            <a:ext cx="1470900" cy="37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Keaton Johnson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1" name="Google Shape;341;p40"/>
          <p:cNvSpPr txBox="1"/>
          <p:nvPr/>
        </p:nvSpPr>
        <p:spPr>
          <a:xfrm>
            <a:off x="0" y="0"/>
            <a:ext cx="3195600" cy="37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sdmay20-46: Intelligent Code Editor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5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41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Questions?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5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Problem Statement</a:t>
            </a:r>
            <a:endParaRPr/>
          </a:p>
        </p:txBody>
      </p:sp>
      <p:sp>
        <p:nvSpPr>
          <p:cNvPr id="102" name="Google Shape;102;p15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rgbClr val="1A9988"/>
              </a:buClr>
              <a:buSzPts val="1700"/>
              <a:buChar char="●"/>
            </a:pPr>
            <a:r>
              <a:rPr lang="en" sz="1700"/>
              <a:t>Software is becoming more prevalent in fields where it previously did not exist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rgbClr val="1A9988"/>
              </a:buClr>
              <a:buSzPts val="1700"/>
              <a:buChar char="●"/>
            </a:pPr>
            <a:r>
              <a:rPr lang="en" sz="1700"/>
              <a:t>Our solution is an IntelliJ plugin that converts English into Java code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rgbClr val="1A9988"/>
              </a:buClr>
              <a:buSzPts val="1700"/>
              <a:buChar char="●"/>
            </a:pPr>
            <a:r>
              <a:rPr lang="en" sz="1700"/>
              <a:t>Relevant to people who may need to write code occasionally, but it is not their main expertise. </a:t>
            </a:r>
            <a:endParaRPr sz="17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 sz="1700"/>
              <a:t>Bioinformatics (COM S 444)</a:t>
            </a:r>
            <a:endParaRPr sz="17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 sz="1700"/>
              <a:t>Statistics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●"/>
            </a:pPr>
            <a:r>
              <a:rPr lang="en" sz="1700"/>
              <a:t>Note: to use our project users will have to have at least a basic understanding of programing concepts.</a:t>
            </a:r>
            <a:endParaRPr sz="17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</p:txBody>
      </p:sp>
      <p:sp>
        <p:nvSpPr>
          <p:cNvPr id="103" name="Google Shape;103;p15"/>
          <p:cNvSpPr txBox="1"/>
          <p:nvPr/>
        </p:nvSpPr>
        <p:spPr>
          <a:xfrm>
            <a:off x="0" y="4766975"/>
            <a:ext cx="1470900" cy="37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Garet Phelps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4" name="Google Shape;104;p15"/>
          <p:cNvSpPr txBox="1"/>
          <p:nvPr/>
        </p:nvSpPr>
        <p:spPr>
          <a:xfrm>
            <a:off x="0" y="0"/>
            <a:ext cx="3195600" cy="37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sdmay20-46: Intelligent Code Editor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42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 you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6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Project Milestones</a:t>
            </a:r>
            <a:endParaRPr/>
          </a:p>
        </p:txBody>
      </p:sp>
      <p:sp>
        <p:nvSpPr>
          <p:cNvPr id="110" name="Google Shape;110;p16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●"/>
            </a:pPr>
            <a:r>
              <a:rPr lang="en" sz="1700">
                <a:solidFill>
                  <a:srgbClr val="434343"/>
                </a:solidFill>
              </a:rPr>
              <a:t>Initial Research on technologies and plan </a:t>
            </a:r>
            <a:r>
              <a:rPr b="1" lang="en" sz="1700">
                <a:solidFill>
                  <a:srgbClr val="CC0000"/>
                </a:solidFill>
              </a:rPr>
              <a:t>(September 2019)</a:t>
            </a:r>
            <a:endParaRPr b="1" sz="1700">
              <a:solidFill>
                <a:srgbClr val="CC0000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●"/>
            </a:pPr>
            <a:r>
              <a:rPr lang="en" sz="1700">
                <a:solidFill>
                  <a:srgbClr val="434343"/>
                </a:solidFill>
              </a:rPr>
              <a:t>Develop System.out.println dataset </a:t>
            </a:r>
            <a:r>
              <a:rPr b="1" lang="en" sz="1700">
                <a:solidFill>
                  <a:srgbClr val="CC0000"/>
                </a:solidFill>
              </a:rPr>
              <a:t>(October 2019)</a:t>
            </a:r>
            <a:endParaRPr b="1" sz="1700">
              <a:solidFill>
                <a:srgbClr val="CC0000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●"/>
            </a:pPr>
            <a:r>
              <a:rPr lang="en" sz="1700">
                <a:solidFill>
                  <a:srgbClr val="434343"/>
                </a:solidFill>
              </a:rPr>
              <a:t>Implementing the UI, Neural Machine Translation, and Dataset in isolation </a:t>
            </a:r>
            <a:r>
              <a:rPr b="1" lang="en" sz="1700">
                <a:solidFill>
                  <a:srgbClr val="CC0000"/>
                </a:solidFill>
              </a:rPr>
              <a:t>(December 2019)</a:t>
            </a:r>
            <a:endParaRPr sz="1700">
              <a:solidFill>
                <a:srgbClr val="434343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●"/>
            </a:pPr>
            <a:r>
              <a:rPr lang="en" sz="1700">
                <a:solidFill>
                  <a:srgbClr val="434343"/>
                </a:solidFill>
              </a:rPr>
              <a:t>Develop an automatic dataset mining and preprocessing </a:t>
            </a:r>
            <a:r>
              <a:rPr b="1" lang="en" sz="1700">
                <a:solidFill>
                  <a:srgbClr val="CC0000"/>
                </a:solidFill>
              </a:rPr>
              <a:t>(February 2020)</a:t>
            </a:r>
            <a:endParaRPr sz="1700">
              <a:solidFill>
                <a:srgbClr val="434343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●"/>
            </a:pPr>
            <a:r>
              <a:rPr lang="en" sz="1700">
                <a:solidFill>
                  <a:srgbClr val="434343"/>
                </a:solidFill>
              </a:rPr>
              <a:t>Java method invocation dataset </a:t>
            </a:r>
            <a:r>
              <a:rPr b="1" lang="en" sz="1700">
                <a:solidFill>
                  <a:srgbClr val="CC0000"/>
                </a:solidFill>
              </a:rPr>
              <a:t>(March 2020)</a:t>
            </a:r>
            <a:endParaRPr sz="1700">
              <a:solidFill>
                <a:srgbClr val="434343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●"/>
            </a:pPr>
            <a:r>
              <a:rPr lang="en" sz="1700">
                <a:solidFill>
                  <a:srgbClr val="434343"/>
                </a:solidFill>
              </a:rPr>
              <a:t>Integrate UI, Neural Machine Translation, Preprocessing, and Dataset together </a:t>
            </a:r>
            <a:r>
              <a:rPr b="1" lang="en" sz="1700">
                <a:solidFill>
                  <a:srgbClr val="CC0000"/>
                </a:solidFill>
              </a:rPr>
              <a:t>(April 2020)</a:t>
            </a:r>
            <a:endParaRPr/>
          </a:p>
        </p:txBody>
      </p:sp>
      <p:sp>
        <p:nvSpPr>
          <p:cNvPr id="111" name="Google Shape;111;p16"/>
          <p:cNvSpPr txBox="1"/>
          <p:nvPr/>
        </p:nvSpPr>
        <p:spPr>
          <a:xfrm>
            <a:off x="0" y="4766975"/>
            <a:ext cx="1470900" cy="37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Jonathan Novak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12" name="Google Shape;112;p16"/>
          <p:cNvSpPr txBox="1"/>
          <p:nvPr/>
        </p:nvSpPr>
        <p:spPr>
          <a:xfrm>
            <a:off x="0" y="0"/>
            <a:ext cx="3195600" cy="37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sdmay20-46: Intelligent Code Editor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7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Conceptual Sketch</a:t>
            </a:r>
            <a:endParaRPr/>
          </a:p>
        </p:txBody>
      </p:sp>
      <p:sp>
        <p:nvSpPr>
          <p:cNvPr id="118" name="Google Shape;118;p17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19" name="Google Shape;119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911900"/>
            <a:ext cx="9144000" cy="2595057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17"/>
          <p:cNvSpPr txBox="1"/>
          <p:nvPr/>
        </p:nvSpPr>
        <p:spPr>
          <a:xfrm>
            <a:off x="326900" y="2065625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17"/>
          <p:cNvSpPr txBox="1"/>
          <p:nvPr/>
        </p:nvSpPr>
        <p:spPr>
          <a:xfrm>
            <a:off x="0" y="4766975"/>
            <a:ext cx="1470900" cy="37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Jonathan Novak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22" name="Google Shape;122;p17"/>
          <p:cNvSpPr txBox="1"/>
          <p:nvPr/>
        </p:nvSpPr>
        <p:spPr>
          <a:xfrm>
            <a:off x="0" y="0"/>
            <a:ext cx="3195600" cy="37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sdmay20-46: Intelligent Code Editor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8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Requirements</a:t>
            </a:r>
            <a:endParaRPr/>
          </a:p>
        </p:txBody>
      </p:sp>
      <p:sp>
        <p:nvSpPr>
          <p:cNvPr id="128" name="Google Shape;128;p18"/>
          <p:cNvSpPr txBox="1"/>
          <p:nvPr>
            <p:ph idx="1" type="body"/>
          </p:nvPr>
        </p:nvSpPr>
        <p:spPr>
          <a:xfrm>
            <a:off x="727650" y="192812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>
                <a:solidFill>
                  <a:srgbClr val="434343"/>
                </a:solidFill>
              </a:rPr>
              <a:t>Functional</a:t>
            </a:r>
            <a:endParaRPr b="1" sz="1700">
              <a:solidFill>
                <a:srgbClr val="434343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rgbClr val="1A9988"/>
              </a:buClr>
              <a:buSzPts val="1700"/>
              <a:buChar char="●"/>
            </a:pPr>
            <a:r>
              <a:rPr lang="en" sz="1700">
                <a:solidFill>
                  <a:srgbClr val="434343"/>
                </a:solidFill>
              </a:rPr>
              <a:t>User can select or otherwise input the text they wish to translate to code</a:t>
            </a:r>
            <a:endParaRPr sz="1700">
              <a:solidFill>
                <a:srgbClr val="434343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rgbClr val="1A9988"/>
              </a:buClr>
              <a:buSzPts val="1700"/>
              <a:buChar char="●"/>
            </a:pPr>
            <a:r>
              <a:rPr lang="en" sz="1700">
                <a:solidFill>
                  <a:srgbClr val="434343"/>
                </a:solidFill>
              </a:rPr>
              <a:t>User can trigger a translate action</a:t>
            </a:r>
            <a:endParaRPr sz="1700">
              <a:solidFill>
                <a:srgbClr val="434343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rgbClr val="1A9988"/>
              </a:buClr>
              <a:buSzPts val="1700"/>
              <a:buChar char="●"/>
            </a:pPr>
            <a:r>
              <a:rPr lang="en" sz="1700">
                <a:solidFill>
                  <a:srgbClr val="434343"/>
                </a:solidFill>
              </a:rPr>
              <a:t>The textual descriptions are replaced by the translated code fragments</a:t>
            </a:r>
            <a:endParaRPr sz="1700">
              <a:solidFill>
                <a:srgbClr val="434343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rgbClr val="1A9988"/>
              </a:buClr>
              <a:buSzPts val="1700"/>
              <a:buChar char="●"/>
            </a:pPr>
            <a:r>
              <a:rPr lang="en" sz="1700">
                <a:solidFill>
                  <a:srgbClr val="434343"/>
                </a:solidFill>
              </a:rPr>
              <a:t>The translated code fragments compile correctly</a:t>
            </a:r>
            <a:endParaRPr b="1" sz="1700"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>
                <a:solidFill>
                  <a:srgbClr val="434343"/>
                </a:solidFill>
              </a:rPr>
              <a:t>Non-functional</a:t>
            </a:r>
            <a:endParaRPr b="1" sz="1700">
              <a:solidFill>
                <a:srgbClr val="434343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●"/>
            </a:pPr>
            <a:r>
              <a:rPr lang="en" sz="1700">
                <a:solidFill>
                  <a:srgbClr val="434343"/>
                </a:solidFill>
              </a:rPr>
              <a:t>Translation time should be fast such that it does not slow down the user’s development pace</a:t>
            </a:r>
            <a:endParaRPr sz="1700">
              <a:solidFill>
                <a:srgbClr val="434343"/>
              </a:solidFill>
            </a:endParaRPr>
          </a:p>
          <a:p>
            <a:pPr indent="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</p:txBody>
      </p:sp>
      <p:sp>
        <p:nvSpPr>
          <p:cNvPr id="129" name="Google Shape;129;p18"/>
          <p:cNvSpPr txBox="1"/>
          <p:nvPr/>
        </p:nvSpPr>
        <p:spPr>
          <a:xfrm>
            <a:off x="0" y="4766975"/>
            <a:ext cx="1470900" cy="37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Jonathan Novak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30" name="Google Shape;130;p18"/>
          <p:cNvSpPr txBox="1"/>
          <p:nvPr/>
        </p:nvSpPr>
        <p:spPr>
          <a:xfrm>
            <a:off x="0" y="0"/>
            <a:ext cx="3195600" cy="37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sdmay20-46: Intelligent Code Editor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9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Technical Constraints and Considerations</a:t>
            </a:r>
            <a:endParaRPr/>
          </a:p>
        </p:txBody>
      </p:sp>
      <p:sp>
        <p:nvSpPr>
          <p:cNvPr id="136" name="Google Shape;136;p19"/>
          <p:cNvSpPr txBox="1"/>
          <p:nvPr>
            <p:ph idx="1" type="body"/>
          </p:nvPr>
        </p:nvSpPr>
        <p:spPr>
          <a:xfrm>
            <a:off x="729450" y="2078875"/>
            <a:ext cx="7688700" cy="249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rgbClr val="1A9988"/>
              </a:buClr>
              <a:buSzPts val="1700"/>
              <a:buFont typeface="Lato"/>
              <a:buChar char="●"/>
            </a:pPr>
            <a:r>
              <a:rPr lang="en" sz="1700">
                <a:solidFill>
                  <a:srgbClr val="434343"/>
                </a:solidFill>
              </a:rPr>
              <a:t>Constraints </a:t>
            </a:r>
            <a:endParaRPr sz="1700">
              <a:solidFill>
                <a:srgbClr val="434343"/>
              </a:solidFill>
            </a:endParaRPr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Lato"/>
              <a:buChar char="○"/>
            </a:pPr>
            <a:r>
              <a:rPr lang="en" sz="1700">
                <a:solidFill>
                  <a:srgbClr val="434343"/>
                </a:solidFill>
              </a:rPr>
              <a:t>Only one method invocation should be translated at a time</a:t>
            </a:r>
            <a:endParaRPr sz="1700">
              <a:solidFill>
                <a:srgbClr val="434343"/>
              </a:solidFill>
            </a:endParaRPr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Clr>
                <a:srgbClr val="1A9988"/>
              </a:buClr>
              <a:buSzPts val="1700"/>
              <a:buFont typeface="Lato"/>
              <a:buChar char="○"/>
            </a:pPr>
            <a:r>
              <a:rPr lang="en" sz="1700">
                <a:solidFill>
                  <a:srgbClr val="434343"/>
                </a:solidFill>
              </a:rPr>
              <a:t>Java method invocations are the only supported code translations </a:t>
            </a:r>
            <a:endParaRPr sz="1700">
              <a:solidFill>
                <a:srgbClr val="434343"/>
              </a:solidFill>
            </a:endParaRPr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Clr>
                <a:srgbClr val="1A9988"/>
              </a:buClr>
              <a:buSzPts val="1700"/>
              <a:buFont typeface="Lato"/>
              <a:buChar char="○"/>
            </a:pPr>
            <a:r>
              <a:rPr lang="en" sz="1700">
                <a:solidFill>
                  <a:srgbClr val="434343"/>
                </a:solidFill>
              </a:rPr>
              <a:t>Project size scoping</a:t>
            </a:r>
            <a:endParaRPr sz="1700">
              <a:solidFill>
                <a:srgbClr val="434343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rgbClr val="1A9988"/>
              </a:buClr>
              <a:buSzPts val="1700"/>
              <a:buFont typeface="Lato"/>
              <a:buChar char="●"/>
            </a:pPr>
            <a:r>
              <a:rPr lang="en" sz="1700">
                <a:solidFill>
                  <a:srgbClr val="434343"/>
                </a:solidFill>
              </a:rPr>
              <a:t>Considerations </a:t>
            </a:r>
            <a:endParaRPr sz="1700">
              <a:solidFill>
                <a:srgbClr val="434343"/>
              </a:solidFill>
            </a:endParaRPr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Lato"/>
              <a:buChar char="○"/>
            </a:pPr>
            <a:r>
              <a:rPr lang="en" sz="1700">
                <a:solidFill>
                  <a:srgbClr val="434343"/>
                </a:solidFill>
              </a:rPr>
              <a:t>Translation action should be easily accessible from the text editor area</a:t>
            </a:r>
            <a:endParaRPr sz="1700">
              <a:solidFill>
                <a:srgbClr val="434343"/>
              </a:solidFill>
            </a:endParaRPr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Lato"/>
              <a:buChar char="○"/>
            </a:pPr>
            <a:r>
              <a:rPr lang="en" sz="1700">
                <a:solidFill>
                  <a:srgbClr val="434343"/>
                </a:solidFill>
              </a:rPr>
              <a:t>The user interface should be clean and easy to understand</a:t>
            </a:r>
            <a:endParaRPr sz="1700">
              <a:solidFill>
                <a:srgbClr val="434343"/>
              </a:solidFill>
            </a:endParaRPr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Lato"/>
              <a:buChar char="○"/>
            </a:pPr>
            <a:r>
              <a:rPr lang="en" sz="1700">
                <a:solidFill>
                  <a:srgbClr val="434343"/>
                </a:solidFill>
              </a:rPr>
              <a:t>Intended users are those with programming experience</a:t>
            </a:r>
            <a:endParaRPr sz="1700">
              <a:solidFill>
                <a:srgbClr val="434343"/>
              </a:solidFill>
            </a:endParaRPr>
          </a:p>
        </p:txBody>
      </p:sp>
      <p:sp>
        <p:nvSpPr>
          <p:cNvPr id="137" name="Google Shape;137;p19"/>
          <p:cNvSpPr txBox="1"/>
          <p:nvPr/>
        </p:nvSpPr>
        <p:spPr>
          <a:xfrm>
            <a:off x="0" y="4766975"/>
            <a:ext cx="1470900" cy="37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Isaac Spanier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38" name="Google Shape;138;p19"/>
          <p:cNvSpPr txBox="1"/>
          <p:nvPr/>
        </p:nvSpPr>
        <p:spPr>
          <a:xfrm>
            <a:off x="0" y="0"/>
            <a:ext cx="3195600" cy="37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sdmay20-46: Intelligent Code Editor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0"/>
          <p:cNvSpPr txBox="1"/>
          <p:nvPr>
            <p:ph type="title"/>
          </p:nvPr>
        </p:nvSpPr>
        <p:spPr>
          <a:xfrm>
            <a:off x="729450" y="1318675"/>
            <a:ext cx="78612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Potential Risks and Mitigation</a:t>
            </a:r>
            <a:endParaRPr/>
          </a:p>
        </p:txBody>
      </p:sp>
      <p:sp>
        <p:nvSpPr>
          <p:cNvPr id="144" name="Google Shape;144;p20"/>
          <p:cNvSpPr txBox="1"/>
          <p:nvPr>
            <p:ph idx="1" type="body"/>
          </p:nvPr>
        </p:nvSpPr>
        <p:spPr>
          <a:xfrm>
            <a:off x="598100" y="2058650"/>
            <a:ext cx="7779000" cy="249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rgbClr val="1A9988"/>
              </a:buClr>
              <a:buSzPts val="1700"/>
              <a:buChar char="●"/>
            </a:pPr>
            <a:r>
              <a:rPr lang="en" sz="1700"/>
              <a:t>Ambiguous natural language</a:t>
            </a:r>
            <a:endParaRPr sz="17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 sz="1700"/>
              <a:t>Limited translations to only support Java method invocations</a:t>
            </a:r>
            <a:endParaRPr sz="17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 sz="1700"/>
              <a:t>Only support a single method translation at a time</a:t>
            </a:r>
            <a:endParaRPr sz="17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 sz="1700"/>
              <a:t>Better results achieved when the user has some Java programming domain knowledge</a:t>
            </a:r>
            <a:r>
              <a:rPr lang="en" sz="1700"/>
              <a:t>, but </a:t>
            </a:r>
            <a:r>
              <a:rPr lang="en" sz="1700"/>
              <a:t>doesn’t know the exact syntax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●"/>
            </a:pPr>
            <a:r>
              <a:rPr lang="en" sz="1700"/>
              <a:t>Poor translation accuracy</a:t>
            </a:r>
            <a:endParaRPr sz="17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 sz="1700"/>
              <a:t>Reduced input variation with sentence preprocessing</a:t>
            </a:r>
            <a:endParaRPr sz="17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 sz="1700"/>
              <a:t>Improved </a:t>
            </a:r>
            <a:r>
              <a:rPr lang="en" sz="1700"/>
              <a:t>accuracy</a:t>
            </a:r>
            <a:r>
              <a:rPr lang="en" sz="1700"/>
              <a:t> by using a larger dataset to train the model</a:t>
            </a:r>
            <a:endParaRPr sz="1700"/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</p:txBody>
      </p:sp>
      <p:sp>
        <p:nvSpPr>
          <p:cNvPr id="145" name="Google Shape;145;p20"/>
          <p:cNvSpPr txBox="1"/>
          <p:nvPr/>
        </p:nvSpPr>
        <p:spPr>
          <a:xfrm>
            <a:off x="0" y="4766975"/>
            <a:ext cx="1470900" cy="37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Isaac Spanier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46" name="Google Shape;146;p20"/>
          <p:cNvSpPr txBox="1"/>
          <p:nvPr/>
        </p:nvSpPr>
        <p:spPr>
          <a:xfrm>
            <a:off x="0" y="0"/>
            <a:ext cx="3195600" cy="37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sdmay20-46: Intelligent Code Editor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1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Design Diagram</a:t>
            </a:r>
            <a:endParaRPr/>
          </a:p>
        </p:txBody>
      </p:sp>
      <p:sp>
        <p:nvSpPr>
          <p:cNvPr id="152" name="Google Shape;152;p21"/>
          <p:cNvSpPr txBox="1"/>
          <p:nvPr>
            <p:ph idx="1" type="body"/>
          </p:nvPr>
        </p:nvSpPr>
        <p:spPr>
          <a:xfrm>
            <a:off x="729450" y="2078875"/>
            <a:ext cx="4236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21"/>
          <p:cNvSpPr txBox="1"/>
          <p:nvPr/>
        </p:nvSpPr>
        <p:spPr>
          <a:xfrm>
            <a:off x="304800" y="30480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21"/>
          <p:cNvSpPr txBox="1"/>
          <p:nvPr/>
        </p:nvSpPr>
        <p:spPr>
          <a:xfrm>
            <a:off x="0" y="4766975"/>
            <a:ext cx="1470900" cy="37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Matthew Orth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55" name="Google Shape;155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43875" y="1928950"/>
            <a:ext cx="5859858" cy="2838025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21"/>
          <p:cNvSpPr txBox="1"/>
          <p:nvPr/>
        </p:nvSpPr>
        <p:spPr>
          <a:xfrm>
            <a:off x="304800" y="30480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21"/>
          <p:cNvSpPr txBox="1"/>
          <p:nvPr/>
        </p:nvSpPr>
        <p:spPr>
          <a:xfrm>
            <a:off x="0" y="0"/>
            <a:ext cx="3195600" cy="37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sdmay20-46: Intelligent Code Editor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